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52" d="100"/>
          <a:sy n="52" d="100"/>
        </p:scale>
        <p:origin x="667"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ru-RU" smtClean="0"/>
              <a:t>Образец заголовка</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728CCA42-13E1-48D0-9E99-43F5A0586DB3}" type="datetimeFigureOut">
              <a:rPr lang="ru-RU" smtClean="0"/>
              <a:t>19.10.2021</a:t>
            </a:fld>
            <a:endParaRPr lang="ru-RU"/>
          </a:p>
        </p:txBody>
      </p:sp>
      <p:sp>
        <p:nvSpPr>
          <p:cNvPr id="5" name="Footer Placeholder 4"/>
          <p:cNvSpPr>
            <a:spLocks noGrp="1"/>
          </p:cNvSpPr>
          <p:nvPr>
            <p:ph type="ftr" sz="quarter" idx="11"/>
          </p:nvPr>
        </p:nvSpPr>
        <p:spPr>
          <a:xfrm>
            <a:off x="2416500" y="329307"/>
            <a:ext cx="4973915" cy="309201"/>
          </a:xfrm>
        </p:spPr>
        <p:txBody>
          <a:bodyPr/>
          <a:lstStyle/>
          <a:p>
            <a:endParaRPr lang="ru-RU"/>
          </a:p>
        </p:txBody>
      </p:sp>
      <p:sp>
        <p:nvSpPr>
          <p:cNvPr id="6" name="Slide Number Placeholder 5"/>
          <p:cNvSpPr>
            <a:spLocks noGrp="1"/>
          </p:cNvSpPr>
          <p:nvPr>
            <p:ph type="sldNum" sz="quarter" idx="12"/>
          </p:nvPr>
        </p:nvSpPr>
        <p:spPr>
          <a:xfrm>
            <a:off x="1437664" y="798973"/>
            <a:ext cx="811019" cy="503578"/>
          </a:xfrm>
        </p:spPr>
        <p:txBody>
          <a:bodyPr/>
          <a:lstStyle/>
          <a:p>
            <a:fld id="{58BA8045-B59D-4CD3-A3BF-ED42BBE69679}" type="slidenum">
              <a:rPr lang="ru-RU" smtClean="0"/>
              <a:t>‹#›</a:t>
            </a:fld>
            <a:endParaRPr lang="ru-RU"/>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810537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28CCA42-13E1-48D0-9E99-43F5A0586DB3}" type="datetimeFigureOut">
              <a:rPr lang="ru-RU" smtClean="0"/>
              <a:t>19.10.2021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8BA8045-B59D-4CD3-A3BF-ED42BBE69679}" type="slidenum">
              <a:rPr lang="ru-RU" smtClean="0"/>
              <a:t>‹#›</a:t>
            </a:fld>
            <a:endParaRPr lang="ru-RU"/>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274478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28CCA42-13E1-48D0-9E99-43F5A0586DB3}" type="datetimeFigureOut">
              <a:rPr lang="ru-RU" smtClean="0"/>
              <a:t>19.10.2021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8BA8045-B59D-4CD3-A3BF-ED42BBE69679}" type="slidenum">
              <a:rPr lang="ru-RU" smtClean="0"/>
              <a:t>‹#›</a:t>
            </a:fld>
            <a:endParaRPr lang="ru-RU"/>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59379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28CCA42-13E1-48D0-9E99-43F5A0586DB3}" type="datetimeFigureOut">
              <a:rPr lang="ru-RU" smtClean="0"/>
              <a:t>19.10.2021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8BA8045-B59D-4CD3-A3BF-ED42BBE69679}" type="slidenum">
              <a:rPr lang="ru-RU" smtClean="0"/>
              <a:t>‹#›</a:t>
            </a:fld>
            <a:endParaRPr lang="ru-RU"/>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83566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ru-RU" smtClean="0"/>
              <a:t>Образец заголовка</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28CCA42-13E1-48D0-9E99-43F5A0586DB3}" type="datetimeFigureOut">
              <a:rPr lang="ru-RU" smtClean="0"/>
              <a:t>19.10.2021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8BA8045-B59D-4CD3-A3BF-ED42BBE69679}" type="slidenum">
              <a:rPr lang="ru-RU" smtClean="0"/>
              <a:t>‹#›</a:t>
            </a:fld>
            <a:endParaRPr lang="ru-RU"/>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7251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728CCA42-13E1-48D0-9E99-43F5A0586DB3}" type="datetimeFigureOut">
              <a:rPr lang="ru-RU" smtClean="0"/>
              <a:t>19.10.2021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8BA8045-B59D-4CD3-A3BF-ED42BBE69679}" type="slidenum">
              <a:rPr lang="ru-RU" smtClean="0"/>
              <a:t>‹#›</a:t>
            </a:fld>
            <a:endParaRPr lang="ru-RU"/>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384039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447191" y="2824269"/>
            <a:ext cx="4645152" cy="264445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412362" y="2821491"/>
            <a:ext cx="4645152" cy="263737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728CCA42-13E1-48D0-9E99-43F5A0586DB3}" type="datetimeFigureOut">
              <a:rPr lang="ru-RU" smtClean="0"/>
              <a:t>19.10.2021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58BA8045-B59D-4CD3-A3BF-ED42BBE69679}" type="slidenum">
              <a:rPr lang="ru-RU" smtClean="0"/>
              <a:t>‹#›</a:t>
            </a:fld>
            <a:endParaRPr lang="ru-RU"/>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64471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728CCA42-13E1-48D0-9E99-43F5A0586DB3}" type="datetimeFigureOut">
              <a:rPr lang="ru-RU" smtClean="0"/>
              <a:t>19.10.2021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58BA8045-B59D-4CD3-A3BF-ED42BBE69679}" type="slidenum">
              <a:rPr lang="ru-RU" smtClean="0"/>
              <a:t>‹#›</a:t>
            </a:fld>
            <a:endParaRPr lang="ru-RU"/>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63825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8CCA42-13E1-48D0-9E99-43F5A0586DB3}" type="datetimeFigureOut">
              <a:rPr lang="ru-RU" smtClean="0"/>
              <a:t>19.10.2021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58BA8045-B59D-4CD3-A3BF-ED42BBE69679}" type="slidenum">
              <a:rPr lang="ru-RU" smtClean="0"/>
              <a:t>‹#›</a:t>
            </a:fld>
            <a:endParaRPr lang="ru-RU"/>
          </a:p>
        </p:txBody>
      </p:sp>
    </p:spTree>
    <p:extLst>
      <p:ext uri="{BB962C8B-B14F-4D97-AF65-F5344CB8AC3E}">
        <p14:creationId xmlns:p14="http://schemas.microsoft.com/office/powerpoint/2010/main" val="2971897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ru-RU" smtClean="0"/>
              <a:t>Образец заголовка</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728CCA42-13E1-48D0-9E99-43F5A0586DB3}" type="datetimeFigureOut">
              <a:rPr lang="ru-RU" smtClean="0"/>
              <a:t>19.10.2021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8BA8045-B59D-4CD3-A3BF-ED42BBE69679}" type="slidenum">
              <a:rPr lang="ru-RU" smtClean="0"/>
              <a:t>‹#›</a:t>
            </a:fld>
            <a:endParaRPr lang="ru-RU"/>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495284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728CCA42-13E1-48D0-9E99-43F5A0586DB3}" type="datetimeFigureOut">
              <a:rPr lang="ru-RU" smtClean="0"/>
              <a:t>19.10.2021</a:t>
            </a:fld>
            <a:endParaRPr lang="ru-RU"/>
          </a:p>
        </p:txBody>
      </p:sp>
      <p:sp>
        <p:nvSpPr>
          <p:cNvPr id="6" name="Footer Placeholder 5"/>
          <p:cNvSpPr>
            <a:spLocks noGrp="1"/>
          </p:cNvSpPr>
          <p:nvPr>
            <p:ph type="ftr" sz="quarter" idx="11"/>
          </p:nvPr>
        </p:nvSpPr>
        <p:spPr>
          <a:xfrm>
            <a:off x="1447382" y="318640"/>
            <a:ext cx="5541004" cy="320931"/>
          </a:xfrm>
        </p:spPr>
        <p:txBody>
          <a:bodyPr/>
          <a:lstStyle/>
          <a:p>
            <a:endParaRPr lang="ru-RU"/>
          </a:p>
        </p:txBody>
      </p:sp>
      <p:sp>
        <p:nvSpPr>
          <p:cNvPr id="7" name="Slide Number Placeholder 6"/>
          <p:cNvSpPr>
            <a:spLocks noGrp="1"/>
          </p:cNvSpPr>
          <p:nvPr>
            <p:ph type="sldNum" sz="quarter" idx="12"/>
          </p:nvPr>
        </p:nvSpPr>
        <p:spPr/>
        <p:txBody>
          <a:bodyPr/>
          <a:lstStyle/>
          <a:p>
            <a:fld id="{58BA8045-B59D-4CD3-A3BF-ED42BBE69679}" type="slidenum">
              <a:rPr lang="ru-RU" smtClean="0"/>
              <a:t>‹#›</a:t>
            </a:fld>
            <a:endParaRPr lang="ru-RU"/>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115128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728CCA42-13E1-48D0-9E99-43F5A0586DB3}" type="datetimeFigureOut">
              <a:rPr lang="ru-RU" smtClean="0"/>
              <a:t>19.10.2021</a:t>
            </a:fld>
            <a:endParaRPr lang="ru-RU"/>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58BA8045-B59D-4CD3-A3BF-ED42BBE69679}" type="slidenum">
              <a:rPr lang="ru-RU" smtClean="0"/>
              <a:t>‹#›</a:t>
            </a:fld>
            <a:endParaRPr lang="ru-RU"/>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1502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tt-RU" dirty="0" smtClean="0"/>
              <a:t>План мероприятий по переходу ФГОС НОО И ООО</a:t>
            </a:r>
            <a:endParaRPr lang="ru-RU" dirty="0"/>
          </a:p>
        </p:txBody>
      </p:sp>
      <p:sp>
        <p:nvSpPr>
          <p:cNvPr id="3" name="Подзаголовок 2"/>
          <p:cNvSpPr>
            <a:spLocks noGrp="1"/>
          </p:cNvSpPr>
          <p:nvPr>
            <p:ph type="subTitle" idx="1"/>
          </p:nvPr>
        </p:nvSpPr>
        <p:spPr/>
        <p:txBody>
          <a:bodyPr/>
          <a:lstStyle/>
          <a:p>
            <a:endParaRPr lang="ru-RU"/>
          </a:p>
        </p:txBody>
      </p:sp>
    </p:spTree>
    <p:extLst>
      <p:ext uri="{BB962C8B-B14F-4D97-AF65-F5344CB8AC3E}">
        <p14:creationId xmlns:p14="http://schemas.microsoft.com/office/powerpoint/2010/main" val="9404495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Декабрь</a:t>
            </a:r>
          </a:p>
        </p:txBody>
      </p:sp>
      <p:sp>
        <p:nvSpPr>
          <p:cNvPr id="3" name="Объект 2"/>
          <p:cNvSpPr>
            <a:spLocks noGrp="1"/>
          </p:cNvSpPr>
          <p:nvPr>
            <p:ph idx="1"/>
          </p:nvPr>
        </p:nvSpPr>
        <p:spPr/>
        <p:txBody>
          <a:bodyPr/>
          <a:lstStyle/>
          <a:p>
            <a:r>
              <a:rPr lang="ru-RU" dirty="0"/>
              <a:t>В декабре разработайте программы формирования УУД. По новому ФГОС ООО нужно разрабатывать программу формирования УУД, а не программу развития УУД, как это было раньше. То есть теперь программа имеет одинаковое название на уровнях НОО и ООО: «Программа формирования универсальных учебных действий у обучающихся». Программа развития УУД останется только для уровня СОО.</a:t>
            </a:r>
          </a:p>
        </p:txBody>
      </p:sp>
    </p:spTree>
    <p:extLst>
      <p:ext uri="{BB962C8B-B14F-4D97-AF65-F5344CB8AC3E}">
        <p14:creationId xmlns:p14="http://schemas.microsoft.com/office/powerpoint/2010/main" val="29838951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51578" y="229332"/>
            <a:ext cx="9603275" cy="1049235"/>
          </a:xfrm>
        </p:spPr>
        <p:txBody>
          <a:bodyPr/>
          <a:lstStyle/>
          <a:p>
            <a:r>
              <a:rPr lang="ru-RU" dirty="0"/>
              <a:t>Январь</a:t>
            </a:r>
          </a:p>
        </p:txBody>
      </p:sp>
      <p:sp>
        <p:nvSpPr>
          <p:cNvPr id="3" name="Объект 2"/>
          <p:cNvSpPr>
            <a:spLocks noGrp="1"/>
          </p:cNvSpPr>
          <p:nvPr>
            <p:ph idx="1"/>
          </p:nvPr>
        </p:nvSpPr>
        <p:spPr>
          <a:xfrm>
            <a:off x="221226" y="968597"/>
            <a:ext cx="11430000" cy="5225726"/>
          </a:xfrm>
        </p:spPr>
        <p:txBody>
          <a:bodyPr>
            <a:normAutofit/>
          </a:bodyPr>
          <a:lstStyle/>
          <a:p>
            <a:r>
              <a:rPr lang="ru-RU" dirty="0"/>
              <a:t>В январе разработайте проекты учебных планов и планов внеурочной деятельности.</a:t>
            </a:r>
          </a:p>
          <a:p>
            <a:r>
              <a:rPr lang="ru-RU" dirty="0"/>
              <a:t>Учебные планы. Новые ФГОС предусматривают изменение объема аудиторной нагрузки и структуры предметных областей.</a:t>
            </a:r>
          </a:p>
          <a:p>
            <a:r>
              <a:rPr lang="ru-RU" dirty="0"/>
              <a:t>Уменьшили верхнюю границу аудиторной нагрузки. </a:t>
            </a:r>
          </a:p>
        </p:txBody>
      </p:sp>
      <p:graphicFrame>
        <p:nvGraphicFramePr>
          <p:cNvPr id="4" name="Таблица 3"/>
          <p:cNvGraphicFramePr>
            <a:graphicFrameLocks noGrp="1"/>
          </p:cNvGraphicFramePr>
          <p:nvPr>
            <p:extLst>
              <p:ext uri="{D42A27DB-BD31-4B8C-83A1-F6EECF244321}">
                <p14:modId xmlns:p14="http://schemas.microsoft.com/office/powerpoint/2010/main" val="1586665970"/>
              </p:ext>
            </p:extLst>
          </p:nvPr>
        </p:nvGraphicFramePr>
        <p:xfrm>
          <a:off x="221227" y="2906554"/>
          <a:ext cx="10834122" cy="3007548"/>
        </p:xfrm>
        <a:graphic>
          <a:graphicData uri="http://schemas.openxmlformats.org/drawingml/2006/table">
            <a:tbl>
              <a:tblPr firstRow="1" firstCol="1" bandRow="1">
                <a:tableStyleId>{5C22544A-7EE6-4342-B048-85BDC9FD1C3A}</a:tableStyleId>
              </a:tblPr>
              <a:tblGrid>
                <a:gridCol w="3611374">
                  <a:extLst>
                    <a:ext uri="{9D8B030D-6E8A-4147-A177-3AD203B41FA5}">
                      <a16:colId xmlns:a16="http://schemas.microsoft.com/office/drawing/2014/main" val="3620737451"/>
                    </a:ext>
                  </a:extLst>
                </a:gridCol>
                <a:gridCol w="3611374">
                  <a:extLst>
                    <a:ext uri="{9D8B030D-6E8A-4147-A177-3AD203B41FA5}">
                      <a16:colId xmlns:a16="http://schemas.microsoft.com/office/drawing/2014/main" val="3503667661"/>
                    </a:ext>
                  </a:extLst>
                </a:gridCol>
                <a:gridCol w="3611374">
                  <a:extLst>
                    <a:ext uri="{9D8B030D-6E8A-4147-A177-3AD203B41FA5}">
                      <a16:colId xmlns:a16="http://schemas.microsoft.com/office/drawing/2014/main" val="2184965317"/>
                    </a:ext>
                  </a:extLst>
                </a:gridCol>
              </a:tblGrid>
              <a:tr h="501258">
                <a:tc>
                  <a:txBody>
                    <a:bodyPr/>
                    <a:lstStyle/>
                    <a:p>
                      <a:pPr marL="72390" indent="-36195" algn="just">
                        <a:spcAft>
                          <a:spcPts val="0"/>
                        </a:spcAft>
                      </a:pPr>
                      <a:r>
                        <a:rPr lang="ru-RU" sz="2000" dirty="0">
                          <a:effectLst/>
                        </a:rPr>
                        <a:t>Границы аудиторной нагрузки</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nchor="ctr"/>
                </a:tc>
                <a:tc>
                  <a:txBody>
                    <a:bodyPr/>
                    <a:lstStyle/>
                    <a:p>
                      <a:pPr marL="72390" indent="-36195" algn="just">
                        <a:spcAft>
                          <a:spcPts val="0"/>
                        </a:spcAft>
                      </a:pPr>
                      <a:r>
                        <a:rPr lang="ru-RU" sz="2000">
                          <a:effectLst/>
                        </a:rPr>
                        <a:t>Старый ФГОС НОО</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nchor="ctr"/>
                </a:tc>
                <a:tc>
                  <a:txBody>
                    <a:bodyPr/>
                    <a:lstStyle/>
                    <a:p>
                      <a:pPr marL="72390" indent="-36195" algn="just">
                        <a:spcAft>
                          <a:spcPts val="0"/>
                        </a:spcAft>
                      </a:pPr>
                      <a:r>
                        <a:rPr lang="ru-RU" sz="2000">
                          <a:effectLst/>
                        </a:rPr>
                        <a:t>Новый ФГОС НОО</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nchor="ctr"/>
                </a:tc>
                <a:extLst>
                  <a:ext uri="{0D108BD9-81ED-4DB2-BD59-A6C34878D82A}">
                    <a16:rowId xmlns:a16="http://schemas.microsoft.com/office/drawing/2014/main" val="2286179453"/>
                  </a:ext>
                </a:extLst>
              </a:tr>
              <a:tr h="501258">
                <a:tc>
                  <a:txBody>
                    <a:bodyPr/>
                    <a:lstStyle/>
                    <a:p>
                      <a:pPr marL="72390" indent="-36195" algn="just">
                        <a:spcAft>
                          <a:spcPts val="0"/>
                        </a:spcAft>
                      </a:pPr>
                      <a:r>
                        <a:rPr lang="ru-RU" sz="2000" dirty="0">
                          <a:effectLst/>
                        </a:rPr>
                        <a:t>Минимум</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nchor="ctr"/>
                </a:tc>
                <a:tc>
                  <a:txBody>
                    <a:bodyPr/>
                    <a:lstStyle/>
                    <a:p>
                      <a:pPr marL="72390" indent="-36195" algn="just">
                        <a:spcAft>
                          <a:spcPts val="0"/>
                        </a:spcAft>
                      </a:pPr>
                      <a:r>
                        <a:rPr lang="ru-RU" sz="2000" dirty="0">
                          <a:effectLst/>
                        </a:rPr>
                        <a:t>2904</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nchor="ctr"/>
                </a:tc>
                <a:tc>
                  <a:txBody>
                    <a:bodyPr/>
                    <a:lstStyle/>
                    <a:p>
                      <a:pPr marL="72390" indent="-36195" algn="just">
                        <a:spcAft>
                          <a:spcPts val="0"/>
                        </a:spcAft>
                      </a:pPr>
                      <a:r>
                        <a:rPr lang="ru-RU" sz="2000">
                          <a:effectLst/>
                        </a:rPr>
                        <a:t>2954</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nchor="ctr"/>
                </a:tc>
                <a:extLst>
                  <a:ext uri="{0D108BD9-81ED-4DB2-BD59-A6C34878D82A}">
                    <a16:rowId xmlns:a16="http://schemas.microsoft.com/office/drawing/2014/main" val="1974335433"/>
                  </a:ext>
                </a:extLst>
              </a:tr>
              <a:tr h="501258">
                <a:tc>
                  <a:txBody>
                    <a:bodyPr/>
                    <a:lstStyle/>
                    <a:p>
                      <a:pPr marL="72390" indent="-36195" algn="just">
                        <a:spcAft>
                          <a:spcPts val="0"/>
                        </a:spcAft>
                      </a:pPr>
                      <a:r>
                        <a:rPr lang="ru-RU" sz="2000">
                          <a:effectLst/>
                        </a:rPr>
                        <a:t>Максимум</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nchor="ctr"/>
                </a:tc>
                <a:tc>
                  <a:txBody>
                    <a:bodyPr/>
                    <a:lstStyle/>
                    <a:p>
                      <a:pPr marL="72390" indent="-36195" algn="just">
                        <a:spcAft>
                          <a:spcPts val="0"/>
                        </a:spcAft>
                      </a:pPr>
                      <a:r>
                        <a:rPr lang="ru-RU" sz="2000" dirty="0">
                          <a:effectLst/>
                        </a:rPr>
                        <a:t>3345</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nchor="ctr"/>
                </a:tc>
                <a:tc>
                  <a:txBody>
                    <a:bodyPr/>
                    <a:lstStyle/>
                    <a:p>
                      <a:pPr marL="72390" indent="-36195" algn="just">
                        <a:spcAft>
                          <a:spcPts val="0"/>
                        </a:spcAft>
                      </a:pPr>
                      <a:r>
                        <a:rPr lang="ru-RU" sz="2000">
                          <a:effectLst/>
                        </a:rPr>
                        <a:t>3190</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nchor="ctr"/>
                </a:tc>
                <a:extLst>
                  <a:ext uri="{0D108BD9-81ED-4DB2-BD59-A6C34878D82A}">
                    <a16:rowId xmlns:a16="http://schemas.microsoft.com/office/drawing/2014/main" val="1285553248"/>
                  </a:ext>
                </a:extLst>
              </a:tr>
              <a:tr h="501258">
                <a:tc>
                  <a:txBody>
                    <a:bodyPr/>
                    <a:lstStyle/>
                    <a:p>
                      <a:pPr marL="72390" indent="-36195" algn="just">
                        <a:spcAft>
                          <a:spcPts val="0"/>
                        </a:spcAft>
                      </a:pPr>
                      <a:r>
                        <a:rPr lang="ru-RU" sz="2000">
                          <a:effectLst/>
                        </a:rPr>
                        <a:t>Границы аудиторной нагрузки</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nchor="ctr"/>
                </a:tc>
                <a:tc>
                  <a:txBody>
                    <a:bodyPr/>
                    <a:lstStyle/>
                    <a:p>
                      <a:pPr marL="72390" indent="-36195" algn="just">
                        <a:spcAft>
                          <a:spcPts val="0"/>
                        </a:spcAft>
                      </a:pPr>
                      <a:r>
                        <a:rPr lang="ru-RU" sz="2000" dirty="0">
                          <a:effectLst/>
                        </a:rPr>
                        <a:t>Старый ФГОС ООО</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nchor="ctr"/>
                </a:tc>
                <a:tc>
                  <a:txBody>
                    <a:bodyPr/>
                    <a:lstStyle/>
                    <a:p>
                      <a:pPr marL="72390" indent="-36195" algn="just">
                        <a:spcAft>
                          <a:spcPts val="0"/>
                        </a:spcAft>
                      </a:pPr>
                      <a:r>
                        <a:rPr lang="ru-RU" sz="2000">
                          <a:effectLst/>
                        </a:rPr>
                        <a:t>Новый ФГОС ООО</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nchor="ctr"/>
                </a:tc>
                <a:extLst>
                  <a:ext uri="{0D108BD9-81ED-4DB2-BD59-A6C34878D82A}">
                    <a16:rowId xmlns:a16="http://schemas.microsoft.com/office/drawing/2014/main" val="4276752932"/>
                  </a:ext>
                </a:extLst>
              </a:tr>
              <a:tr h="501258">
                <a:tc>
                  <a:txBody>
                    <a:bodyPr/>
                    <a:lstStyle/>
                    <a:p>
                      <a:pPr marL="72390" indent="-36195" algn="just">
                        <a:spcAft>
                          <a:spcPts val="0"/>
                        </a:spcAft>
                      </a:pPr>
                      <a:r>
                        <a:rPr lang="ru-RU" sz="2000">
                          <a:effectLst/>
                        </a:rPr>
                        <a:t>Минимум</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nchor="ctr"/>
                </a:tc>
                <a:tc>
                  <a:txBody>
                    <a:bodyPr/>
                    <a:lstStyle/>
                    <a:p>
                      <a:pPr marL="72390" indent="-36195" algn="just">
                        <a:spcAft>
                          <a:spcPts val="0"/>
                        </a:spcAft>
                      </a:pPr>
                      <a:r>
                        <a:rPr lang="ru-RU" sz="2000" dirty="0">
                          <a:effectLst/>
                        </a:rPr>
                        <a:t>5267</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nchor="ctr"/>
                </a:tc>
                <a:tc>
                  <a:txBody>
                    <a:bodyPr/>
                    <a:lstStyle/>
                    <a:p>
                      <a:pPr marL="72390" indent="-36195" algn="just">
                        <a:spcAft>
                          <a:spcPts val="0"/>
                        </a:spcAft>
                      </a:pPr>
                      <a:r>
                        <a:rPr lang="ru-RU" sz="2000" dirty="0">
                          <a:effectLst/>
                        </a:rPr>
                        <a:t>5058</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nchor="ctr"/>
                </a:tc>
                <a:extLst>
                  <a:ext uri="{0D108BD9-81ED-4DB2-BD59-A6C34878D82A}">
                    <a16:rowId xmlns:a16="http://schemas.microsoft.com/office/drawing/2014/main" val="4203527357"/>
                  </a:ext>
                </a:extLst>
              </a:tr>
              <a:tr h="501258">
                <a:tc>
                  <a:txBody>
                    <a:bodyPr/>
                    <a:lstStyle/>
                    <a:p>
                      <a:pPr marL="72390" indent="-36195" algn="just">
                        <a:spcAft>
                          <a:spcPts val="0"/>
                        </a:spcAft>
                      </a:pPr>
                      <a:r>
                        <a:rPr lang="ru-RU" sz="2000">
                          <a:effectLst/>
                        </a:rPr>
                        <a:t>Максимум</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nchor="ctr"/>
                </a:tc>
                <a:tc>
                  <a:txBody>
                    <a:bodyPr/>
                    <a:lstStyle/>
                    <a:p>
                      <a:pPr marL="72390" indent="-36195" algn="just">
                        <a:spcAft>
                          <a:spcPts val="0"/>
                        </a:spcAft>
                      </a:pPr>
                      <a:r>
                        <a:rPr lang="ru-RU" sz="2000">
                          <a:effectLst/>
                        </a:rPr>
                        <a:t>6020</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nchor="ctr"/>
                </a:tc>
                <a:tc>
                  <a:txBody>
                    <a:bodyPr/>
                    <a:lstStyle/>
                    <a:p>
                      <a:pPr marL="72390" indent="-36195" algn="just">
                        <a:spcAft>
                          <a:spcPts val="0"/>
                        </a:spcAft>
                      </a:pPr>
                      <a:r>
                        <a:rPr lang="ru-RU" sz="2000" dirty="0">
                          <a:effectLst/>
                        </a:rPr>
                        <a:t>5549</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nchor="ctr"/>
                </a:tc>
                <a:extLst>
                  <a:ext uri="{0D108BD9-81ED-4DB2-BD59-A6C34878D82A}">
                    <a16:rowId xmlns:a16="http://schemas.microsoft.com/office/drawing/2014/main" val="2639331691"/>
                  </a:ext>
                </a:extLst>
              </a:tr>
            </a:tbl>
          </a:graphicData>
        </a:graphic>
      </p:graphicFrame>
    </p:spTree>
    <p:extLst>
      <p:ext uri="{BB962C8B-B14F-4D97-AF65-F5344CB8AC3E}">
        <p14:creationId xmlns:p14="http://schemas.microsoft.com/office/powerpoint/2010/main" val="8093394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Планы внеурочной деятельности. </a:t>
            </a:r>
          </a:p>
        </p:txBody>
      </p:sp>
      <p:sp>
        <p:nvSpPr>
          <p:cNvPr id="3" name="Объект 2"/>
          <p:cNvSpPr>
            <a:spLocks noGrp="1"/>
          </p:cNvSpPr>
          <p:nvPr>
            <p:ph idx="1"/>
          </p:nvPr>
        </p:nvSpPr>
        <p:spPr>
          <a:xfrm>
            <a:off x="973395" y="2015732"/>
            <a:ext cx="10081460" cy="3898371"/>
          </a:xfrm>
        </p:spPr>
        <p:txBody>
          <a:bodyPr/>
          <a:lstStyle/>
          <a:p>
            <a:r>
              <a:rPr lang="ru-RU" dirty="0"/>
              <a:t>Новый ФГОС НОО уменьшил объем внеурочной деятельности с 1350 до 1320 часов. Для ООО изменений по нагрузке в рамках внеурочной деятельности нет. При этом новый ФГОС ООО регламентирует вариативность содержания внеурочной деятельности. Еще устанавливает, что для реализации плана допускается использование ресурсов других организаций, то есть сетевое взаимодействие. Также теперь ФГОС не указывают обязательные направления внеурочной деятельности, как это было в предыдущих стандартах, и не содержат прямого указания, что форма должна отличаться от урочной.</a:t>
            </a:r>
          </a:p>
        </p:txBody>
      </p:sp>
    </p:spTree>
    <p:extLst>
      <p:ext uri="{BB962C8B-B14F-4D97-AF65-F5344CB8AC3E}">
        <p14:creationId xmlns:p14="http://schemas.microsoft.com/office/powerpoint/2010/main" val="34972931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Февраль</a:t>
            </a:r>
          </a:p>
        </p:txBody>
      </p:sp>
      <p:sp>
        <p:nvSpPr>
          <p:cNvPr id="3" name="Объект 2"/>
          <p:cNvSpPr>
            <a:spLocks noGrp="1"/>
          </p:cNvSpPr>
          <p:nvPr>
            <p:ph idx="1"/>
          </p:nvPr>
        </p:nvSpPr>
        <p:spPr>
          <a:xfrm>
            <a:off x="796413" y="2015731"/>
            <a:ext cx="10368116" cy="3898371"/>
          </a:xfrm>
        </p:spPr>
        <p:txBody>
          <a:bodyPr/>
          <a:lstStyle/>
          <a:p>
            <a:r>
              <a:rPr lang="ru-RU" dirty="0"/>
              <a:t>В феврале разработайте документы по воспитанию – рабочую программу и календарные планы воспитательной работы. Также учителям начальных классов и предметникам, которые будут работать в 1-х классах, нужно начать работу над рабочими программами учебных предметов, курсов и модулей, чтобы успеть до 1 апреля 2022 года.</a:t>
            </a:r>
          </a:p>
          <a:p>
            <a:r>
              <a:rPr lang="ru-RU" dirty="0"/>
              <a:t>Рабочая программа воспитания. Согласно новым ФГОС модульная структура рабочей программы воспитания стала необязательной. Также изменились названия разделов. </a:t>
            </a:r>
          </a:p>
        </p:txBody>
      </p:sp>
    </p:spTree>
    <p:extLst>
      <p:ext uri="{BB962C8B-B14F-4D97-AF65-F5344CB8AC3E}">
        <p14:creationId xmlns:p14="http://schemas.microsoft.com/office/powerpoint/2010/main" val="37566490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Календарные планы воспитательной работы. </a:t>
            </a:r>
          </a:p>
        </p:txBody>
      </p:sp>
      <p:sp>
        <p:nvSpPr>
          <p:cNvPr id="3" name="Объект 2"/>
          <p:cNvSpPr>
            <a:spLocks noGrp="1"/>
          </p:cNvSpPr>
          <p:nvPr>
            <p:ph idx="1"/>
          </p:nvPr>
        </p:nvSpPr>
        <p:spPr/>
        <p:txBody>
          <a:bodyPr/>
          <a:lstStyle/>
          <a:p>
            <a:r>
              <a:rPr lang="ru-RU" dirty="0"/>
              <a:t>По новым ФГОС календарный план должен включать перечень событий и мероприятий воспитательной направленности. При этом в плане нужно отразить не только те мероприятия, которые организует и проводит школа, но и те, в которых школа принимает участие. Разработайте новый календарный план с учетом всех изменений в рабочей программе воспитания и включите в него весь спектр воспитательных мероприятий.</a:t>
            </a:r>
          </a:p>
        </p:txBody>
      </p:sp>
    </p:spTree>
    <p:extLst>
      <p:ext uri="{BB962C8B-B14F-4D97-AF65-F5344CB8AC3E}">
        <p14:creationId xmlns:p14="http://schemas.microsoft.com/office/powerpoint/2010/main" val="27861799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Рабочие программы учебных предметов, учебных курсов, учебных модулей. </a:t>
            </a:r>
          </a:p>
        </p:txBody>
      </p:sp>
      <p:sp>
        <p:nvSpPr>
          <p:cNvPr id="3" name="Объект 2"/>
          <p:cNvSpPr>
            <a:spLocks noGrp="1"/>
          </p:cNvSpPr>
          <p:nvPr>
            <p:ph idx="1"/>
          </p:nvPr>
        </p:nvSpPr>
        <p:spPr>
          <a:xfrm>
            <a:off x="1451579" y="2015732"/>
            <a:ext cx="10170150" cy="4178591"/>
          </a:xfrm>
        </p:spPr>
        <p:txBody>
          <a:bodyPr/>
          <a:lstStyle/>
          <a:p>
            <a:r>
              <a:rPr lang="ru-RU" dirty="0"/>
              <a:t>На разработку рабочих программ запланируйте достаточное количество времени, так как это объемная работа. Рабочие программы учебных предметов, учебных курсов, учебных модулей, курсов внеурочной деятельности полностью должны формироваться с учетом рабочей программы воспитания, а не только тематическое планирование, как это было раньше. При этом в тематическом планировании нужно указать электронные образовательные ресурсы по каждой теме. В рабочих программах учебных курсов внеурочной деятельности дополнительно нужно указать форму проведения занятий.</a:t>
            </a:r>
          </a:p>
        </p:txBody>
      </p:sp>
    </p:spTree>
    <p:extLst>
      <p:ext uri="{BB962C8B-B14F-4D97-AF65-F5344CB8AC3E}">
        <p14:creationId xmlns:p14="http://schemas.microsoft.com/office/powerpoint/2010/main" val="13068902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Март</a:t>
            </a:r>
          </a:p>
        </p:txBody>
      </p:sp>
      <p:sp>
        <p:nvSpPr>
          <p:cNvPr id="3" name="Объект 2"/>
          <p:cNvSpPr>
            <a:spLocks noGrp="1"/>
          </p:cNvSpPr>
          <p:nvPr>
            <p:ph idx="1"/>
          </p:nvPr>
        </p:nvSpPr>
        <p:spPr>
          <a:xfrm>
            <a:off x="324465" y="2015732"/>
            <a:ext cx="10958051" cy="3632900"/>
          </a:xfrm>
        </p:spPr>
        <p:txBody>
          <a:bodyPr>
            <a:normAutofit/>
          </a:bodyPr>
          <a:lstStyle/>
          <a:p>
            <a:r>
              <a:rPr lang="ru-RU" dirty="0"/>
              <a:t>В марте учителя начальных классов и учителя-предметники, которые будут работать в 2022/23 году в 1-х классах, должны сдать свои готовые рабочие программы. Поскольку до 1 апреля 2022 года они должны быть уже включены в ООП НОО. Запросите у рабочей группы все документы, которые входят в состав ООП НОО. Лучше сделать это заранее, например, на третьей неделе марта. Так вы успеете проверить их на соответствие требованиям ФГОС и скорректировать, если будет нужно.</a:t>
            </a:r>
          </a:p>
          <a:p>
            <a:r>
              <a:rPr lang="ru-RU" dirty="0"/>
              <a:t>Учителя-предметники уровня ООО, которые будут работать в 5-х классах, только начнут готовить рабочие программы по учебным предметам, учебным курсам и модулям. </a:t>
            </a:r>
          </a:p>
        </p:txBody>
      </p:sp>
    </p:spTree>
    <p:extLst>
      <p:ext uri="{BB962C8B-B14F-4D97-AF65-F5344CB8AC3E}">
        <p14:creationId xmlns:p14="http://schemas.microsoft.com/office/powerpoint/2010/main" val="1840103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Апрель</a:t>
            </a:r>
          </a:p>
        </p:txBody>
      </p:sp>
      <p:sp>
        <p:nvSpPr>
          <p:cNvPr id="3" name="Объект 2"/>
          <p:cNvSpPr>
            <a:spLocks noGrp="1"/>
          </p:cNvSpPr>
          <p:nvPr>
            <p:ph idx="1"/>
          </p:nvPr>
        </p:nvSpPr>
        <p:spPr>
          <a:xfrm>
            <a:off x="1076633" y="2015732"/>
            <a:ext cx="9978222" cy="3927868"/>
          </a:xfrm>
        </p:spPr>
        <p:txBody>
          <a:bodyPr/>
          <a:lstStyle/>
          <a:p>
            <a:r>
              <a:rPr lang="ru-RU" dirty="0"/>
              <a:t>К 1 апреля 2022 года проект ООП НОО должен быть полностью готов. С этой даты начинается прием заявлений родителей на обучение в 1-х классах. Родители имеют право попросить документ, чтобы ознакомиться с ним. Для этого можно выложить проект программы на сайт школы. Предупредите родителей, что это проект программы, то есть в нем возможны изменения. </a:t>
            </a:r>
          </a:p>
          <a:p>
            <a:r>
              <a:rPr lang="ru-RU" dirty="0"/>
              <a:t>Внести изменения в проект можно будет до его утверждения. Например, после итоговой проверки и корректировки документов в августе.</a:t>
            </a:r>
          </a:p>
          <a:p>
            <a:endParaRPr lang="ru-RU" dirty="0"/>
          </a:p>
        </p:txBody>
      </p:sp>
    </p:spTree>
    <p:extLst>
      <p:ext uri="{BB962C8B-B14F-4D97-AF65-F5344CB8AC3E}">
        <p14:creationId xmlns:p14="http://schemas.microsoft.com/office/powerpoint/2010/main" val="20169701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Май–август</a:t>
            </a:r>
          </a:p>
        </p:txBody>
      </p:sp>
      <p:sp>
        <p:nvSpPr>
          <p:cNvPr id="3" name="Объект 2"/>
          <p:cNvSpPr>
            <a:spLocks noGrp="1"/>
          </p:cNvSpPr>
          <p:nvPr>
            <p:ph idx="1"/>
          </p:nvPr>
        </p:nvSpPr>
        <p:spPr>
          <a:xfrm>
            <a:off x="855407" y="2015732"/>
            <a:ext cx="10707328" cy="3972113"/>
          </a:xfrm>
        </p:spPr>
        <p:txBody>
          <a:bodyPr>
            <a:normAutofit lnSpcReduction="10000"/>
          </a:bodyPr>
          <a:lstStyle/>
          <a:p>
            <a:r>
              <a:rPr lang="ru-RU" dirty="0"/>
              <a:t>В этот период запланируйте доработку ООП НОО, если это потребуется. Также в августе учителя-предметники ООО должны сдать готовые рабочие программы.</a:t>
            </a:r>
          </a:p>
          <a:p>
            <a:r>
              <a:rPr lang="ru-RU" dirty="0"/>
              <a:t>Запланируйте проверку структурных элементов ООП ООО на вторую-третью неделю августа. Все документы проверьте на соответствие ФГОС ООО. Если необходимо, поручите рабочей группе доработать их.</a:t>
            </a:r>
          </a:p>
          <a:p>
            <a:r>
              <a:rPr lang="ru-RU" dirty="0"/>
              <a:t>До 1 сентября 2022 года запланируйте согласование ООП НОО и ООО или ее частей. Например, рабочие программы учебных предметов, курсов и модулей могут согласовать руководители ШМО и заместитель директора по УВР.</a:t>
            </a:r>
          </a:p>
          <a:p>
            <a:r>
              <a:rPr lang="ru-RU" dirty="0"/>
              <a:t>В целом ООП согласовывает педсовет. После этого директор утверждает программу приказом. Готовые ООП НОО и ООО разместите на сайте школы.</a:t>
            </a:r>
          </a:p>
          <a:p>
            <a:endParaRPr lang="ru-RU" dirty="0"/>
          </a:p>
        </p:txBody>
      </p:sp>
    </p:spTree>
    <p:extLst>
      <p:ext uri="{BB962C8B-B14F-4D97-AF65-F5344CB8AC3E}">
        <p14:creationId xmlns:p14="http://schemas.microsoft.com/office/powerpoint/2010/main" val="8607982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t-RU" dirty="0" smtClean="0"/>
              <a:t>сАЙТЫ</a:t>
            </a:r>
            <a:endParaRPr lang="ru-RU" dirty="0"/>
          </a:p>
        </p:txBody>
      </p:sp>
      <p:sp>
        <p:nvSpPr>
          <p:cNvPr id="3" name="Объект 2"/>
          <p:cNvSpPr>
            <a:spLocks noGrp="1"/>
          </p:cNvSpPr>
          <p:nvPr>
            <p:ph idx="1"/>
          </p:nvPr>
        </p:nvSpPr>
        <p:spPr/>
        <p:txBody>
          <a:bodyPr/>
          <a:lstStyle/>
          <a:p>
            <a:r>
              <a:rPr lang="ru-RU" dirty="0"/>
              <a:t>Единый информационный ресурс </a:t>
            </a:r>
            <a:r>
              <a:rPr lang="en-US" b="1" dirty="0">
                <a:solidFill>
                  <a:srgbClr val="FF0000"/>
                </a:solidFill>
              </a:rPr>
              <a:t>https://</a:t>
            </a:r>
            <a:r>
              <a:rPr lang="en-US" b="1" dirty="0" smtClean="0">
                <a:solidFill>
                  <a:srgbClr val="FF0000"/>
                </a:solidFill>
              </a:rPr>
              <a:t>edsoo.ru</a:t>
            </a:r>
            <a:endParaRPr lang="ru-RU" b="1" dirty="0">
              <a:solidFill>
                <a:srgbClr val="FF0000"/>
              </a:solidFill>
            </a:endParaRPr>
          </a:p>
          <a:p>
            <a:r>
              <a:rPr lang="ru-RU" dirty="0"/>
              <a:t>размещение методических материалов,</a:t>
            </a:r>
          </a:p>
          <a:p>
            <a:r>
              <a:rPr lang="ru-RU" dirty="0"/>
              <a:t> конструктор рабочих программ</a:t>
            </a:r>
          </a:p>
          <a:p>
            <a:r>
              <a:rPr lang="tt-RU" dirty="0" smtClean="0"/>
              <a:t>ИНСТИТУТ СТРАТЕГИ РАЗВИТИЯ  ОБРАЗОВАНИЯ </a:t>
            </a:r>
            <a:r>
              <a:rPr lang="en-US" b="1" dirty="0" smtClean="0">
                <a:solidFill>
                  <a:srgbClr val="FF0000"/>
                </a:solidFill>
              </a:rPr>
              <a:t>http</a:t>
            </a:r>
            <a:r>
              <a:rPr lang="en-US" b="1" dirty="0">
                <a:solidFill>
                  <a:srgbClr val="FF0000"/>
                </a:solidFill>
              </a:rPr>
              <a:t>://</a:t>
            </a:r>
            <a:r>
              <a:rPr lang="en-US" b="1" dirty="0" smtClean="0">
                <a:solidFill>
                  <a:srgbClr val="FF0000"/>
                </a:solidFill>
              </a:rPr>
              <a:t>skiv.instrao.ru/bank-zadaniy</a:t>
            </a:r>
            <a:endParaRPr lang="ru-RU" b="1" dirty="0">
              <a:solidFill>
                <a:srgbClr val="FF0000"/>
              </a:solidFill>
            </a:endParaRPr>
          </a:p>
        </p:txBody>
      </p:sp>
    </p:spTree>
    <p:extLst>
      <p:ext uri="{BB962C8B-B14F-4D97-AF65-F5344CB8AC3E}">
        <p14:creationId xmlns:p14="http://schemas.microsoft.com/office/powerpoint/2010/main" val="9028015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Создайте рабочую группу</a:t>
            </a:r>
          </a:p>
        </p:txBody>
      </p:sp>
      <p:sp>
        <p:nvSpPr>
          <p:cNvPr id="3" name="Объект 2"/>
          <p:cNvSpPr>
            <a:spLocks noGrp="1"/>
          </p:cNvSpPr>
          <p:nvPr>
            <p:ph idx="1"/>
          </p:nvPr>
        </p:nvSpPr>
        <p:spPr/>
        <p:txBody>
          <a:bodyPr/>
          <a:lstStyle/>
          <a:p>
            <a:r>
              <a:rPr lang="ru-RU" dirty="0"/>
              <a:t>Сформируйте рабочую группу по переходу на новые ФГОС. В состав рабочей группы чаще всего входят директор школы и его заместители. Также можно привлечь заведующего школьной библиотекой, руководителей школьных методических объединений, педагога-психолога, рядовых учителей.</a:t>
            </a:r>
          </a:p>
          <a:p>
            <a:r>
              <a:rPr lang="ru-RU" dirty="0"/>
              <a:t>Возглавляет рабочую группу обычно директор. Остальных членов группы можно сделать ответственными за определенный раздел дорожной карты. </a:t>
            </a:r>
          </a:p>
        </p:txBody>
      </p:sp>
    </p:spTree>
    <p:extLst>
      <p:ext uri="{BB962C8B-B14F-4D97-AF65-F5344CB8AC3E}">
        <p14:creationId xmlns:p14="http://schemas.microsoft.com/office/powerpoint/2010/main" val="5432166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Ознакомьте с изменениями родителей </a:t>
            </a:r>
          </a:p>
        </p:txBody>
      </p:sp>
      <p:sp>
        <p:nvSpPr>
          <p:cNvPr id="3" name="Объект 2"/>
          <p:cNvSpPr>
            <a:spLocks noGrp="1"/>
          </p:cNvSpPr>
          <p:nvPr>
            <p:ph idx="1"/>
          </p:nvPr>
        </p:nvSpPr>
        <p:spPr/>
        <p:txBody>
          <a:bodyPr/>
          <a:lstStyle/>
          <a:p>
            <a:r>
              <a:rPr lang="ru-RU" dirty="0"/>
              <a:t>Ознакомить родителей с изменениями во ФГОС НОО и ООО, планом постепенного перехода на новые стандарты нужно до начала 2021/22 учебного года. Для этого запланируйте общешкольное собрание. На собрании расскажите, какие именно изменения затронут учеников и родителей, а также как школа будет осуществлять переход. Назовите сроки перехода и классы, которые он затронет</a:t>
            </a:r>
          </a:p>
        </p:txBody>
      </p:sp>
    </p:spTree>
    <p:extLst>
      <p:ext uri="{BB962C8B-B14F-4D97-AF65-F5344CB8AC3E}">
        <p14:creationId xmlns:p14="http://schemas.microsoft.com/office/powerpoint/2010/main" val="7683579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51578" y="199835"/>
            <a:ext cx="9603275" cy="1049235"/>
          </a:xfrm>
        </p:spPr>
        <p:txBody>
          <a:bodyPr/>
          <a:lstStyle/>
          <a:p>
            <a:r>
              <a:rPr lang="ru-RU" dirty="0"/>
              <a:t>Организуйте методическое обеспечение</a:t>
            </a:r>
          </a:p>
        </p:txBody>
      </p:sp>
      <p:sp>
        <p:nvSpPr>
          <p:cNvPr id="3" name="Объект 2"/>
          <p:cNvSpPr>
            <a:spLocks noGrp="1"/>
          </p:cNvSpPr>
          <p:nvPr>
            <p:ph idx="1"/>
          </p:nvPr>
        </p:nvSpPr>
        <p:spPr>
          <a:xfrm>
            <a:off x="1135626" y="2074725"/>
            <a:ext cx="10205883" cy="4001609"/>
          </a:xfrm>
        </p:spPr>
        <p:txBody>
          <a:bodyPr>
            <a:normAutofit/>
          </a:bodyPr>
          <a:lstStyle/>
          <a:p>
            <a:r>
              <a:rPr lang="ru-RU" dirty="0"/>
              <a:t>Запланируйте методическую поддержку педагогов на весь период перехода на новые стандарты. </a:t>
            </a:r>
            <a:endParaRPr lang="ru-RU" dirty="0" smtClean="0"/>
          </a:p>
          <a:p>
            <a:r>
              <a:rPr lang="ru-RU" dirty="0"/>
              <a:t>Раздайте педагогам памятки по переходу на новые ФГОС. </a:t>
            </a:r>
            <a:endParaRPr lang="ru-RU" dirty="0" smtClean="0"/>
          </a:p>
          <a:p>
            <a:r>
              <a:rPr lang="ru-RU" dirty="0"/>
              <a:t>Предусмотрите совещания для педагогов по работе с документацией: рабочими программами, планами воспитательной работы с классом. </a:t>
            </a:r>
            <a:endParaRPr lang="ru-RU" dirty="0" smtClean="0"/>
          </a:p>
          <a:p>
            <a:r>
              <a:rPr lang="ru-RU" dirty="0"/>
              <a:t>Чтобы своевременно выявлять дефициты учителей, проведите диагностику образовательных потребностей и профессиональных затруднений педагогов. </a:t>
            </a:r>
            <a:endParaRPr lang="ru-RU" dirty="0" smtClean="0"/>
          </a:p>
          <a:p>
            <a:r>
              <a:rPr lang="ru-RU" dirty="0"/>
              <a:t>Составьте в соответствии с результатами диагностик перспективный план курсовой подготовки и повышения квалификации учителей на весь период. </a:t>
            </a:r>
          </a:p>
        </p:txBody>
      </p:sp>
    </p:spTree>
    <p:extLst>
      <p:ext uri="{BB962C8B-B14F-4D97-AF65-F5344CB8AC3E}">
        <p14:creationId xmlns:p14="http://schemas.microsoft.com/office/powerpoint/2010/main" val="8247155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Сформируйте за год новые ООП НОО и ООО </a:t>
            </a:r>
          </a:p>
        </p:txBody>
      </p:sp>
      <p:sp>
        <p:nvSpPr>
          <p:cNvPr id="3" name="Объект 2"/>
          <p:cNvSpPr>
            <a:spLocks noGrp="1"/>
          </p:cNvSpPr>
          <p:nvPr>
            <p:ph idx="1"/>
          </p:nvPr>
        </p:nvSpPr>
        <p:spPr/>
        <p:txBody>
          <a:bodyPr/>
          <a:lstStyle/>
          <a:p>
            <a:r>
              <a:rPr lang="ru-RU" dirty="0"/>
              <a:t>Проект ООП по новому ФГОС НОО разработайте к 1 апреля 2022 года, потому что прием в 1-е классы начнется именно с этой даты. При приеме родители вправе знакомиться с программой. Если у вас не будет хотя бы проекта ООП, то вам нечего будем им показать.</a:t>
            </a:r>
          </a:p>
          <a:p>
            <a:r>
              <a:rPr lang="ru-RU" dirty="0"/>
              <a:t>С проектом ООП ООО можно так не спешить, поскольку ученики 4-х классов уже обучаются в школе, они просто перейдут в 5-й класс. Получается, у рабочей группы есть время разработать проект программы вплоть до 1 сентября 2022 года.</a:t>
            </a:r>
          </a:p>
          <a:p>
            <a:endParaRPr lang="ru-RU" dirty="0"/>
          </a:p>
        </p:txBody>
      </p:sp>
    </p:spTree>
    <p:extLst>
      <p:ext uri="{BB962C8B-B14F-4D97-AF65-F5344CB8AC3E}">
        <p14:creationId xmlns:p14="http://schemas.microsoft.com/office/powerpoint/2010/main" val="29910922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Октябрь</a:t>
            </a:r>
          </a:p>
        </p:txBody>
      </p:sp>
      <p:sp>
        <p:nvSpPr>
          <p:cNvPr id="3" name="Объект 2"/>
          <p:cNvSpPr>
            <a:spLocks noGrp="1"/>
          </p:cNvSpPr>
          <p:nvPr>
            <p:ph idx="1"/>
          </p:nvPr>
        </p:nvSpPr>
        <p:spPr/>
        <p:txBody>
          <a:bodyPr/>
          <a:lstStyle/>
          <a:p>
            <a:r>
              <a:rPr lang="ru-RU" dirty="0"/>
              <a:t>В октябре разработайте пояснительные записки к ООП НОО и ООО и опишите планируемые результаты освоения программ.</a:t>
            </a:r>
          </a:p>
        </p:txBody>
      </p:sp>
    </p:spTree>
    <p:extLst>
      <p:ext uri="{BB962C8B-B14F-4D97-AF65-F5344CB8AC3E}">
        <p14:creationId xmlns:p14="http://schemas.microsoft.com/office/powerpoint/2010/main" val="39638562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Пояснительная записка ООП НОО и ООО. </a:t>
            </a:r>
          </a:p>
        </p:txBody>
      </p:sp>
      <p:sp>
        <p:nvSpPr>
          <p:cNvPr id="3" name="Объект 2"/>
          <p:cNvSpPr>
            <a:spLocks noGrp="1"/>
          </p:cNvSpPr>
          <p:nvPr>
            <p:ph idx="1"/>
          </p:nvPr>
        </p:nvSpPr>
        <p:spPr/>
        <p:txBody>
          <a:bodyPr/>
          <a:lstStyle/>
          <a:p>
            <a:r>
              <a:rPr lang="ru-RU" dirty="0"/>
              <a:t>Разработайте пояснительные записки к программам с учетом изменений в их структуре. Пояснительные записки к ООП теперь должны содержать общую характеристику программы. Цели программ должны быть конкретизированы в соответствии с требованиями ФГОС к результатам освоения, а вот задачи расписывать не нужно. Также придется описать не только принципы, но и механизмы реализации ООП. При этом подходы указывать не надо. Еще не нужно в программе НОО делать раздел «Общие подходы к организации внеурочной деятельности» – его убрали из структуры пояснительной записки.</a:t>
            </a:r>
          </a:p>
        </p:txBody>
      </p:sp>
    </p:spTree>
    <p:extLst>
      <p:ext uri="{BB962C8B-B14F-4D97-AF65-F5344CB8AC3E}">
        <p14:creationId xmlns:p14="http://schemas.microsoft.com/office/powerpoint/2010/main" val="32211917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Планируемые результаты освоения ООП. </a:t>
            </a:r>
          </a:p>
        </p:txBody>
      </p:sp>
      <p:sp>
        <p:nvSpPr>
          <p:cNvPr id="3" name="Объект 2"/>
          <p:cNvSpPr>
            <a:spLocks noGrp="1"/>
          </p:cNvSpPr>
          <p:nvPr>
            <p:ph idx="1"/>
          </p:nvPr>
        </p:nvSpPr>
        <p:spPr/>
        <p:txBody>
          <a:bodyPr/>
          <a:lstStyle/>
          <a:p>
            <a:r>
              <a:rPr lang="ru-RU" dirty="0"/>
              <a:t>В новых ФГОС подробнее описывают результаты освоения программы. Например, в старых стандартах личностные и метапредметные результаты были представлены перечнями. Сейчас эти результаты описываются по группам. </a:t>
            </a:r>
          </a:p>
        </p:txBody>
      </p:sp>
    </p:spTree>
    <p:extLst>
      <p:ext uri="{BB962C8B-B14F-4D97-AF65-F5344CB8AC3E}">
        <p14:creationId xmlns:p14="http://schemas.microsoft.com/office/powerpoint/2010/main" val="12354452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51579" y="199835"/>
            <a:ext cx="9603275" cy="1049235"/>
          </a:xfrm>
        </p:spPr>
        <p:txBody>
          <a:bodyPr/>
          <a:lstStyle/>
          <a:p>
            <a:r>
              <a:rPr lang="ru-RU" dirty="0"/>
              <a:t>Ноябрь</a:t>
            </a:r>
          </a:p>
        </p:txBody>
      </p:sp>
      <p:sp>
        <p:nvSpPr>
          <p:cNvPr id="3" name="Объект 2"/>
          <p:cNvSpPr>
            <a:spLocks noGrp="1"/>
          </p:cNvSpPr>
          <p:nvPr>
            <p:ph idx="1"/>
          </p:nvPr>
        </p:nvSpPr>
        <p:spPr>
          <a:xfrm>
            <a:off x="206477" y="2015732"/>
            <a:ext cx="11985523" cy="4458810"/>
          </a:xfrm>
        </p:spPr>
        <p:txBody>
          <a:bodyPr>
            <a:normAutofit/>
          </a:bodyPr>
          <a:lstStyle/>
          <a:p>
            <a:r>
              <a:rPr lang="ru-RU" dirty="0"/>
              <a:t>В ноябре разработайте системы оценки достижения планируемых результатов.</a:t>
            </a:r>
          </a:p>
          <a:p>
            <a:r>
              <a:rPr lang="ru-RU" dirty="0"/>
              <a:t>Новый ФГОС НОО ориентирует систему оценки на личностное развитие школьников, а не на духовно-нравственное, как это было раньше. То есть за основу взяли более широкое и конкретное понятие «личностное развитие». В новом стандарте ООО такого уточнения нет. </a:t>
            </a:r>
          </a:p>
          <a:p>
            <a:r>
              <a:rPr lang="ru-RU" dirty="0"/>
              <a:t>ФГОС ООО расширяет перечень методов и форм обучения, которые нужно использовать при оценке результатов учеников. В него добавили командные и исследовательские работы, </a:t>
            </a:r>
            <a:r>
              <a:rPr lang="ru-RU" dirty="0" err="1"/>
              <a:t>взаимооценку</a:t>
            </a:r>
            <a:r>
              <a:rPr lang="ru-RU" dirty="0"/>
              <a:t>, наблюдение, динамические показатели освоения навыков и знаний, в том числе и формируемых с использованием цифровых технологий. При этом из списка убрали стандартизированные письменные и устные работы.</a:t>
            </a:r>
          </a:p>
          <a:p>
            <a:endParaRPr lang="ru-RU" dirty="0"/>
          </a:p>
        </p:txBody>
      </p:sp>
    </p:spTree>
    <p:extLst>
      <p:ext uri="{BB962C8B-B14F-4D97-AF65-F5344CB8AC3E}">
        <p14:creationId xmlns:p14="http://schemas.microsoft.com/office/powerpoint/2010/main" val="167080022"/>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TM10001114[[fn=Галерея]]</Template>
  <TotalTime>28</TotalTime>
  <Words>1294</Words>
  <Application>Microsoft Office PowerPoint</Application>
  <PresentationFormat>Широкоэкранный</PresentationFormat>
  <Paragraphs>74</Paragraphs>
  <Slides>19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19</vt:i4>
      </vt:variant>
    </vt:vector>
  </HeadingPairs>
  <TitlesOfParts>
    <vt:vector size="24" baseType="lpstr">
      <vt:lpstr>Arial</vt:lpstr>
      <vt:lpstr>Calibri</vt:lpstr>
      <vt:lpstr>Gill Sans MT</vt:lpstr>
      <vt:lpstr>Times New Roman</vt:lpstr>
      <vt:lpstr>Gallery</vt:lpstr>
      <vt:lpstr>План мероприятий по переходу ФГОС НОО И ООО</vt:lpstr>
      <vt:lpstr>Создайте рабочую группу</vt:lpstr>
      <vt:lpstr>Ознакомьте с изменениями родителей </vt:lpstr>
      <vt:lpstr>Организуйте методическое обеспечение</vt:lpstr>
      <vt:lpstr>Сформируйте за год новые ООП НОО и ООО </vt:lpstr>
      <vt:lpstr>Октябрь</vt:lpstr>
      <vt:lpstr>Пояснительная записка ООП НОО и ООО. </vt:lpstr>
      <vt:lpstr>Планируемые результаты освоения ООП. </vt:lpstr>
      <vt:lpstr>Ноябрь</vt:lpstr>
      <vt:lpstr>Декабрь</vt:lpstr>
      <vt:lpstr>Январь</vt:lpstr>
      <vt:lpstr>Планы внеурочной деятельности. </vt:lpstr>
      <vt:lpstr>Февраль</vt:lpstr>
      <vt:lpstr>Календарные планы воспитательной работы. </vt:lpstr>
      <vt:lpstr>Рабочие программы учебных предметов, учебных курсов, учебных модулей. </vt:lpstr>
      <vt:lpstr>Март</vt:lpstr>
      <vt:lpstr>Апрель</vt:lpstr>
      <vt:lpstr>Май–август</vt:lpstr>
      <vt:lpstr>сАЙТЫ</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План мероприятий по переходу ФГОС НОО И ООО</dc:title>
  <dc:creator>ТАГИР</dc:creator>
  <cp:lastModifiedBy>ТАГИР</cp:lastModifiedBy>
  <cp:revision>4</cp:revision>
  <dcterms:created xsi:type="dcterms:W3CDTF">2021-10-19T19:38:14Z</dcterms:created>
  <dcterms:modified xsi:type="dcterms:W3CDTF">2021-10-19T20:08:36Z</dcterms:modified>
</cp:coreProperties>
</file>